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4" r:id="rId4"/>
    <p:sldId id="267" r:id="rId5"/>
    <p:sldId id="268" r:id="rId6"/>
    <p:sldId id="270" r:id="rId7"/>
    <p:sldId id="271" r:id="rId8"/>
    <p:sldId id="272" r:id="rId9"/>
    <p:sldId id="269" r:id="rId10"/>
    <p:sldId id="273" r:id="rId11"/>
    <p:sldId id="290" r:id="rId12"/>
    <p:sldId id="291" r:id="rId13"/>
    <p:sldId id="262" r:id="rId14"/>
    <p:sldId id="263" r:id="rId15"/>
    <p:sldId id="258" r:id="rId16"/>
    <p:sldId id="261" r:id="rId17"/>
    <p:sldId id="260" r:id="rId18"/>
    <p:sldId id="259" r:id="rId19"/>
    <p:sldId id="275" r:id="rId20"/>
    <p:sldId id="288" r:id="rId21"/>
    <p:sldId id="289" r:id="rId22"/>
    <p:sldId id="296" r:id="rId23"/>
    <p:sldId id="287" r:id="rId24"/>
    <p:sldId id="282" r:id="rId25"/>
    <p:sldId id="297" r:id="rId26"/>
    <p:sldId id="265" r:id="rId27"/>
    <p:sldId id="305" r:id="rId28"/>
    <p:sldId id="284" r:id="rId29"/>
    <p:sldId id="286" r:id="rId30"/>
    <p:sldId id="285" r:id="rId31"/>
    <p:sldId id="283" r:id="rId32"/>
    <p:sldId id="280" r:id="rId33"/>
    <p:sldId id="266" r:id="rId34"/>
    <p:sldId id="295" r:id="rId35"/>
    <p:sldId id="309" r:id="rId36"/>
    <p:sldId id="308" r:id="rId37"/>
    <p:sldId id="292" r:id="rId38"/>
    <p:sldId id="294" r:id="rId39"/>
    <p:sldId id="299" r:id="rId40"/>
    <p:sldId id="298" r:id="rId41"/>
    <p:sldId id="304" r:id="rId42"/>
    <p:sldId id="279" r:id="rId43"/>
    <p:sldId id="278" r:id="rId44"/>
    <p:sldId id="276" r:id="rId45"/>
    <p:sldId id="277" r:id="rId46"/>
    <p:sldId id="281" r:id="rId47"/>
    <p:sldId id="274" r:id="rId48"/>
    <p:sldId id="300" r:id="rId49"/>
    <p:sldId id="301" r:id="rId50"/>
    <p:sldId id="302" r:id="rId51"/>
    <p:sldId id="303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E753-3F91-4C1E-9A10-1F47C763CD2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FB7D2-1119-4F8E-BAB2-D1C17B87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B7D2-1119-4F8E-BAB2-D1C17B87B0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0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6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32A4-31F1-478F-877F-C61A0889B79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39F0-F61D-4355-B679-34FF72E6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5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Crystals And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8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0" y="533400"/>
            <a:ext cx="809620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28194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00" y="3505200"/>
            <a:ext cx="582659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64" y="3649241"/>
            <a:ext cx="3438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5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"/>
            <a:ext cx="5029200" cy="67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400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10200" cy="477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838200"/>
            <a:ext cx="20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Stacking sequences:</a:t>
            </a:r>
            <a:endParaRPr lang="en-US" dirty="0"/>
          </a:p>
        </p:txBody>
      </p:sp>
      <p:pic>
        <p:nvPicPr>
          <p:cNvPr id="9218" name="Picture 2" descr="C:\Users\rudim\Documents\rudim\Teaching\S14\58704860\slide11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48150"/>
            <a:ext cx="45243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640320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5581650" cy="289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udim\Documents\rudim\Teaching\S14\58704860\slide14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733425"/>
            <a:ext cx="460057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33425"/>
            <a:ext cx="1407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Stacking and</a:t>
            </a:r>
          </a:p>
          <a:p>
            <a:r>
              <a:rPr lang="en-US" dirty="0" smtClean="0"/>
              <a:t>Coordination</a:t>
            </a:r>
          </a:p>
          <a:p>
            <a:r>
              <a:rPr lang="en-US" dirty="0" err="1" smtClean="0"/>
              <a:t>polyhedra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933450"/>
            <a:ext cx="45624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udim\Documents\rudim\Teaching\S14\58704860\slide16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42900"/>
            <a:ext cx="47053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51532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09600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Miller Indices</a:t>
            </a: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488118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7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5238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838200"/>
            <a:ext cx="146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2d lattices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579731"/>
            <a:ext cx="3314700" cy="251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4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58330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2638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53816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rudim\Documents\rudim\Teaching\S14\58704860\slide31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1" y="0"/>
            <a:ext cx="54197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rudim\Documents\rudim\Teaching\S14\58704860\slide31Structur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244526"/>
            <a:ext cx="30003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8333 0.2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153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2809875"/>
            <a:ext cx="52101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437"/>
            <a:ext cx="27908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33" y="2209800"/>
            <a:ext cx="322067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70" y="3105150"/>
            <a:ext cx="26955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-228600"/>
            <a:ext cx="511386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14" y="919162"/>
            <a:ext cx="274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228600"/>
            <a:ext cx="26860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045154"/>
            <a:ext cx="1793659" cy="45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29357 -0.09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5 -0.038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24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667000"/>
            <a:ext cx="49625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124200"/>
            <a:ext cx="48196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1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657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52673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347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Reciprocal Lattice And Wigner </a:t>
            </a:r>
            <a:r>
              <a:rPr lang="en-US" dirty="0"/>
              <a:t>S</a:t>
            </a:r>
            <a:r>
              <a:rPr lang="en-US" dirty="0" smtClean="0"/>
              <a:t>eitz</a:t>
            </a:r>
          </a:p>
          <a:p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5" y="304800"/>
            <a:ext cx="822038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9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4267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276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91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9144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3d reciprocal lattice</a:t>
            </a:r>
          </a:p>
        </p:txBody>
      </p:sp>
    </p:spTree>
    <p:extLst>
      <p:ext uri="{BB962C8B-B14F-4D97-AF65-F5344CB8AC3E}">
        <p14:creationId xmlns:p14="http://schemas.microsoft.com/office/powerpoint/2010/main" val="19628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3" y="685800"/>
            <a:ext cx="3114577" cy="414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27" y="1447800"/>
            <a:ext cx="26955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276600" cy="653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1524000"/>
            <a:ext cx="249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monoclinic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57800" cy="345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2" y="3636474"/>
            <a:ext cx="5046306" cy="32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43529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15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14438"/>
            <a:ext cx="4572000" cy="32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762000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Wigner-Seitz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6955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203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Brillouin</a:t>
            </a:r>
            <a:r>
              <a:rPr lang="en-US" sz="2400" dirty="0" smtClean="0"/>
              <a:t> Zones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5715000" cy="450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0975"/>
            <a:ext cx="56483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</a:t>
            </a:r>
            <a:r>
              <a:rPr lang="en-US" dirty="0" err="1" smtClean="0"/>
              <a:t>Brillouin</a:t>
            </a:r>
            <a:r>
              <a:rPr lang="en-US" dirty="0" smtClean="0"/>
              <a:t>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3502"/>
            <a:ext cx="4191000" cy="34195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7065"/>
            <a:ext cx="5976212" cy="26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0668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Polyhedra</a:t>
            </a:r>
            <a:r>
              <a:rPr lang="en-US" dirty="0"/>
              <a:t> in k-space  Brillouin Zones</a:t>
            </a:r>
          </a:p>
        </p:txBody>
      </p:sp>
    </p:spTree>
    <p:extLst>
      <p:ext uri="{BB962C8B-B14F-4D97-AF65-F5344CB8AC3E}">
        <p14:creationId xmlns:p14="http://schemas.microsoft.com/office/powerpoint/2010/main" val="33573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1438"/>
            <a:ext cx="509587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57"/>
            <a:ext cx="54483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74" y="3810000"/>
            <a:ext cx="5849564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327"/>
            <a:ext cx="4562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8575"/>
            <a:ext cx="5019675" cy="370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200400" cy="55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886200" cy="422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6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43338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359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Symmetry Operations in 2d</a:t>
            </a:r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47" y="190111"/>
            <a:ext cx="440055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5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77705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371850" cy="523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2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21133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 of Grain Boundaries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649970" cy="32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3" y="3749351"/>
            <a:ext cx="495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800600" cy="288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newton.umsl.edu/%7Erun/nano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6691"/>
            <a:ext cx="37528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9425"/>
            <a:ext cx="37719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457200"/>
            <a:ext cx="3884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</a:t>
            </a:r>
            <a:r>
              <a:rPr lang="en-US" dirty="0" err="1" smtClean="0"/>
              <a:t>xtal</a:t>
            </a:r>
            <a:r>
              <a:rPr lang="en-US" dirty="0" smtClean="0"/>
              <a:t> classes: same class = same point</a:t>
            </a:r>
          </a:p>
          <a:p>
            <a:r>
              <a:rPr lang="en-US" dirty="0"/>
              <a:t>g</a:t>
            </a:r>
            <a:r>
              <a:rPr lang="en-US" dirty="0" smtClean="0"/>
              <a:t>roup symmetry:</a:t>
            </a:r>
          </a:p>
          <a:p>
            <a:r>
              <a:rPr lang="en-US" dirty="0" smtClean="0"/>
              <a:t>Centers and inversion axes</a:t>
            </a:r>
          </a:p>
          <a:p>
            <a:r>
              <a:rPr lang="en-US" dirty="0" smtClean="0"/>
              <a:t>Translation </a:t>
            </a:r>
            <a:r>
              <a:rPr lang="en-US" dirty="0" err="1" smtClean="0"/>
              <a:t>symm</a:t>
            </a:r>
            <a:r>
              <a:rPr lang="en-US" dirty="0" smtClean="0"/>
              <a:t>, screw 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96"/>
            <a:ext cx="43529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51" y="4267200"/>
            <a:ext cx="4429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5908"/>
            <a:ext cx="6477000" cy="639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781800" cy="606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152400"/>
            <a:ext cx="14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68" y="152400"/>
            <a:ext cx="5603431" cy="678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6688"/>
            <a:ext cx="44958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90550"/>
            <a:ext cx="57531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7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71438"/>
            <a:ext cx="555307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97363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3148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7650"/>
            <a:ext cx="56007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38125"/>
            <a:ext cx="53721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nmat/journal/v11/n12/images/nmat3432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4872"/>
            <a:ext cx="6306348" cy="53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04800"/>
            <a:ext cx="2205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Quasi-crystals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2202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quasiperiodic in two dimensions </a:t>
            </a:r>
            <a:r>
              <a:rPr lang="en-US" dirty="0"/>
              <a:t>(polygonal or dihedral quasicrystals) - </a:t>
            </a:r>
            <a:r>
              <a:rPr lang="en-US" i="1" dirty="0"/>
              <a:t>There is one periodic</a:t>
            </a:r>
          </a:p>
          <a:p>
            <a:r>
              <a:rPr lang="en-US" i="1" dirty="0"/>
              <a:t>direction perpendicular to the </a:t>
            </a:r>
            <a:r>
              <a:rPr lang="en-US" i="1" dirty="0" err="1"/>
              <a:t>quasiperodic</a:t>
            </a:r>
            <a:r>
              <a:rPr lang="en-US" i="1" dirty="0"/>
              <a:t> layers.</a:t>
            </a:r>
          </a:p>
          <a:p>
            <a:r>
              <a:rPr lang="en-US" dirty="0"/>
              <a:t>• </a:t>
            </a:r>
            <a:r>
              <a:rPr lang="en-US" b="1" dirty="0"/>
              <a:t>octagonal </a:t>
            </a:r>
            <a:r>
              <a:rPr lang="en-US" dirty="0"/>
              <a:t>quasicrystals with local 8-fold symmetry [primitive &amp; body-centered</a:t>
            </a:r>
          </a:p>
          <a:p>
            <a:r>
              <a:rPr lang="en-US" dirty="0"/>
              <a:t>lattices]</a:t>
            </a:r>
          </a:p>
          <a:p>
            <a:r>
              <a:rPr lang="en-US" dirty="0"/>
              <a:t>• </a:t>
            </a:r>
            <a:r>
              <a:rPr lang="en-US" b="1" dirty="0"/>
              <a:t>decagonal </a:t>
            </a:r>
            <a:r>
              <a:rPr lang="en-US" dirty="0"/>
              <a:t>quasicrystals with local 10-fold symmetry [primitive lattice]</a:t>
            </a:r>
          </a:p>
          <a:p>
            <a:r>
              <a:rPr lang="en-US" dirty="0"/>
              <a:t>• </a:t>
            </a:r>
            <a:r>
              <a:rPr lang="en-US" b="1" dirty="0"/>
              <a:t>dodecagonal </a:t>
            </a:r>
            <a:r>
              <a:rPr lang="en-US" dirty="0"/>
              <a:t>quasicrystals with local 12-fold symmetry [primitive lattice]</a:t>
            </a:r>
          </a:p>
          <a:p>
            <a:r>
              <a:rPr lang="en-US" b="1" dirty="0" smtClean="0"/>
              <a:t>quasiperiodic in three dimensions - </a:t>
            </a:r>
            <a:r>
              <a:rPr lang="en-US" i="1" dirty="0" smtClean="0"/>
              <a:t>no periodic direction</a:t>
            </a:r>
          </a:p>
          <a:p>
            <a:r>
              <a:rPr lang="en-US" dirty="0" smtClean="0"/>
              <a:t>• </a:t>
            </a:r>
            <a:r>
              <a:rPr lang="en-US" b="1" dirty="0"/>
              <a:t>icosahedral </a:t>
            </a:r>
            <a:r>
              <a:rPr lang="en-US" dirty="0"/>
              <a:t>quasicrystals with 5-fold [primitive, body-centered &amp; face-centered</a:t>
            </a:r>
          </a:p>
          <a:p>
            <a:r>
              <a:rPr lang="en-US" dirty="0"/>
              <a:t>lattices]</a:t>
            </a:r>
          </a:p>
          <a:p>
            <a:r>
              <a:rPr lang="en-US" dirty="0"/>
              <a:t>• </a:t>
            </a:r>
            <a:r>
              <a:rPr lang="en-US" b="1" dirty="0"/>
              <a:t>icosahedral </a:t>
            </a:r>
            <a:r>
              <a:rPr lang="en-US" dirty="0"/>
              <a:t>quasicrystal with </a:t>
            </a:r>
            <a:r>
              <a:rPr lang="en-US" b="1" dirty="0"/>
              <a:t>broken symmetry </a:t>
            </a:r>
            <a:r>
              <a:rPr lang="en-US" dirty="0"/>
              <a:t>(stable binary Cd5.7Yb)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0" y="5367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reduced wetting, a low friction coefficient, high hardness, elevated corrosion resistance, a </a:t>
            </a:r>
            <a:r>
              <a:rPr lang="en-US" dirty="0" err="1"/>
              <a:t>ductilebrittle</a:t>
            </a:r>
            <a:endParaRPr lang="en-US" dirty="0"/>
          </a:p>
          <a:p>
            <a:r>
              <a:rPr lang="en-US" dirty="0"/>
              <a:t>transition, and </a:t>
            </a:r>
            <a:r>
              <a:rPr lang="en-US" dirty="0" err="1"/>
              <a:t>superplasticity</a:t>
            </a:r>
            <a:r>
              <a:rPr lang="en-US" dirty="0"/>
              <a:t> above 700°C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562600"/>
            <a:ext cx="277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 of quasi-crystals: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81000"/>
            <a:ext cx="28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Structures of quasi-crystals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37533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QC alloys obviously do not belong to the conductor family; nor are they typical insulators</a:t>
            </a:r>
          </a:p>
          <a:p>
            <a:r>
              <a:rPr lang="en-US" dirty="0"/>
              <a:t>since conductivity is significantly restored upon heating.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Glasses</a:t>
            </a:r>
            <a:endParaRPr lang="en-US" sz="2400" dirty="0"/>
          </a:p>
        </p:txBody>
      </p:sp>
      <p:pic>
        <p:nvPicPr>
          <p:cNvPr id="2052" name="Picture 4" descr="http://pocketdentistry.com/wp-content/uploads/285/B9781437724189000186_f018-001-9781437724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2957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winburne.edu.au/science-engineering-technology/htp/images/htp_fi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460360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216" y="304800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SiO2 Quartz, amorphous glass, doped</a:t>
            </a:r>
            <a:endParaRPr lang="en-US" dirty="0"/>
          </a:p>
        </p:txBody>
      </p:sp>
      <p:pic>
        <p:nvPicPr>
          <p:cNvPr id="2056" name="Picture 8" descr="http://www.azom.com/images/Article_Images/ImageForArticle_4830%282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" y="3608711"/>
            <a:ext cx="3810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09927" cy="50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" y="1053692"/>
            <a:ext cx="8373958" cy="466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4291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981200"/>
            <a:ext cx="43338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524000"/>
            <a:ext cx="226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‘Color’ changes (spin):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763"/>
            <a:ext cx="54006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0"/>
            <a:ext cx="114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lattices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237</Words>
  <Application>Microsoft Office PowerPoint</Application>
  <PresentationFormat>On-screen Show (4:3)</PresentationFormat>
  <Paragraphs>47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Crystals And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Crystals And Structure</dc:title>
  <dc:creator>Rudi Michalak</dc:creator>
  <cp:lastModifiedBy>Rudi Michalak</cp:lastModifiedBy>
  <cp:revision>47</cp:revision>
  <dcterms:created xsi:type="dcterms:W3CDTF">2014-02-14T19:06:56Z</dcterms:created>
  <dcterms:modified xsi:type="dcterms:W3CDTF">2016-10-12T16:54:21Z</dcterms:modified>
</cp:coreProperties>
</file>